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324463"/>
          </a:xfrm>
        </p:spPr>
        <p:txBody>
          <a:bodyPr/>
          <a:lstStyle/>
          <a:p>
            <a:r>
              <a:rPr lang="pt-BR" dirty="0" smtClean="0"/>
              <a:t>FILOSOFAR É PENSAR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5750" y="4861307"/>
            <a:ext cx="8767860" cy="1388165"/>
          </a:xfrm>
        </p:spPr>
        <p:txBody>
          <a:bodyPr/>
          <a:lstStyle/>
          <a:p>
            <a:endParaRPr lang="pt-BR" dirty="0" smtClean="0"/>
          </a:p>
          <a:p>
            <a:endParaRPr lang="pt-BR" dirty="0"/>
          </a:p>
          <a:p>
            <a:pPr algn="r"/>
            <a:r>
              <a:rPr lang="pt-BR" b="1" dirty="0" smtClean="0"/>
              <a:t>CAPÍTULO 02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985" y="3825024"/>
            <a:ext cx="2636949" cy="263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35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LENDO IMAGENS</a:t>
            </a:r>
            <a:br>
              <a:rPr lang="pt-BR" b="1" dirty="0" smtClean="0"/>
            </a:br>
            <a:r>
              <a:rPr lang="pt-BR" b="1" dirty="0" smtClean="0"/>
              <a:t>                                                              </a:t>
            </a:r>
            <a:r>
              <a:rPr lang="pt-BR" sz="3200" b="1" dirty="0" smtClean="0"/>
              <a:t>página 17</a:t>
            </a:r>
            <a:endParaRPr lang="pt-BR" sz="3200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4534" y="2057400"/>
            <a:ext cx="718959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7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QUESTÕES PARA </a:t>
            </a:r>
            <a:r>
              <a:rPr lang="pt-BR" b="1" dirty="0" smtClean="0"/>
              <a:t>PENSAR       PÁG. 17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pt-BR" b="1" dirty="0" smtClean="0"/>
              <a:t>FAÇA EM SEU CADERNO.</a:t>
            </a:r>
          </a:p>
          <a:p>
            <a:pPr marL="45720" indent="0" algn="ctr">
              <a:buNone/>
            </a:pP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415" y="2905611"/>
            <a:ext cx="7082910" cy="3190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227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52530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O SER HUMANO, UM ANIMAL QUE PENSA!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3336" y="1532586"/>
            <a:ext cx="10732536" cy="4984124"/>
          </a:xfrm>
        </p:spPr>
        <p:txBody>
          <a:bodyPr>
            <a:noAutofit/>
          </a:bodyPr>
          <a:lstStyle/>
          <a:p>
            <a:r>
              <a:rPr lang="pt-BR" sz="2800" dirty="0" smtClean="0"/>
              <a:t>Mas o que significa pensar?</a:t>
            </a:r>
          </a:p>
          <a:p>
            <a:r>
              <a:rPr lang="pt-BR" sz="2800" dirty="0" smtClean="0"/>
              <a:t>E o que é o pensamento?</a:t>
            </a:r>
          </a:p>
          <a:p>
            <a:r>
              <a:rPr lang="pt-BR" sz="2800" dirty="0" smtClean="0"/>
              <a:t>Será que somos mesmos os únicos animas capazes de pensar?</a:t>
            </a:r>
          </a:p>
          <a:p>
            <a:endParaRPr lang="pt-BR" sz="2800" dirty="0"/>
          </a:p>
          <a:p>
            <a:r>
              <a:rPr lang="pt-BR" sz="2800" b="1" dirty="0" smtClean="0"/>
              <a:t>PENSAR É EXERCER UMA ATIVIDADE INTELECTUAL E RACIONAL.</a:t>
            </a:r>
          </a:p>
          <a:p>
            <a:r>
              <a:rPr lang="pt-BR" sz="2800" b="1" dirty="0" smtClean="0">
                <a:solidFill>
                  <a:schemeClr val="tx1"/>
                </a:solidFill>
              </a:rPr>
              <a:t>O pensamento é algo abstrato: </a:t>
            </a:r>
            <a:r>
              <a:rPr lang="pt-BR" sz="2800" dirty="0" smtClean="0"/>
              <a:t>algo que não pode se pode sentir, tocar ou ver.</a:t>
            </a:r>
          </a:p>
          <a:p>
            <a:r>
              <a:rPr lang="pt-BR" sz="2800" b="1" dirty="0" smtClean="0">
                <a:solidFill>
                  <a:schemeClr val="tx1"/>
                </a:solidFill>
              </a:rPr>
              <a:t>O pensamento é imaterial: </a:t>
            </a:r>
            <a:r>
              <a:rPr lang="pt-BR" sz="2800" dirty="0" smtClean="0"/>
              <a:t>ele não é constituído por nenhuma partícula, átomo, ou coisa desse tipo, que possa ser visto por um microscópio ou outro </a:t>
            </a:r>
            <a:r>
              <a:rPr lang="pt-BR" sz="2800" dirty="0" err="1" smtClean="0"/>
              <a:t>instumento</a:t>
            </a:r>
            <a:r>
              <a:rPr lang="pt-BR" sz="2800" dirty="0" smtClean="0"/>
              <a:t> qualquer.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65134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276" y="360608"/>
            <a:ext cx="10513595" cy="5735392"/>
          </a:xfrm>
        </p:spPr>
        <p:txBody>
          <a:bodyPr/>
          <a:lstStyle/>
          <a:p>
            <a:pPr marL="45720" indent="0">
              <a:buNone/>
            </a:pPr>
            <a:r>
              <a:rPr lang="pt-BR" sz="3200" dirty="0" smtClean="0"/>
              <a:t>A medida que o ser humano aprende a pensar, seu pensamento acaba ingressando no conhecimento e na linguagem.</a:t>
            </a:r>
          </a:p>
          <a:p>
            <a:pPr marL="45720" indent="0">
              <a:buNone/>
            </a:pPr>
            <a:endParaRPr lang="pt-BR" sz="3200" dirty="0" smtClean="0"/>
          </a:p>
          <a:p>
            <a:r>
              <a:rPr lang="pt-BR" sz="3200" dirty="0" smtClean="0"/>
              <a:t>Será a linguagem apenas um instrumento de comunicação?</a:t>
            </a:r>
          </a:p>
          <a:p>
            <a:r>
              <a:rPr lang="pt-BR" sz="3200" dirty="0" smtClean="0"/>
              <a:t>O pensamento independe da linguagem?</a:t>
            </a:r>
          </a:p>
          <a:p>
            <a:pPr marL="45720" indent="0">
              <a:buNone/>
            </a:pPr>
            <a:endParaRPr lang="pt-BR" sz="3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117" y="3613266"/>
            <a:ext cx="4494647" cy="301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5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10862"/>
          </a:xfrm>
        </p:spPr>
        <p:txBody>
          <a:bodyPr>
            <a:normAutofit fontScale="90000"/>
          </a:bodyPr>
          <a:lstStyle/>
          <a:p>
            <a:r>
              <a:rPr lang="pt-BR" sz="6000" b="1" dirty="0" smtClean="0"/>
              <a:t>ESCHER</a:t>
            </a:r>
            <a:endParaRPr lang="pt-BR" sz="6000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8453" y="1761186"/>
            <a:ext cx="3029837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ixaDeTexto 4"/>
          <p:cNvSpPr txBox="1"/>
          <p:nvPr/>
        </p:nvSpPr>
        <p:spPr>
          <a:xfrm>
            <a:off x="5975798" y="1761186"/>
            <a:ext cx="51843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/>
              <a:t>Maurits</a:t>
            </a:r>
            <a:r>
              <a:rPr lang="pt-BR" b="1" dirty="0"/>
              <a:t> </a:t>
            </a:r>
            <a:r>
              <a:rPr lang="pt-BR" b="1" dirty="0" err="1"/>
              <a:t>Cornelis</a:t>
            </a:r>
            <a:r>
              <a:rPr lang="pt-BR" b="1" dirty="0"/>
              <a:t> </a:t>
            </a:r>
            <a:r>
              <a:rPr lang="pt-BR" b="1" dirty="0" err="1"/>
              <a:t>Escher</a:t>
            </a:r>
            <a:r>
              <a:rPr lang="pt-BR" dirty="0"/>
              <a:t> (</a:t>
            </a:r>
            <a:r>
              <a:rPr lang="pt-BR" dirty="0" smtClean="0"/>
              <a:t>1898-1972</a:t>
            </a:r>
            <a:r>
              <a:rPr lang="pt-BR" dirty="0"/>
              <a:t>)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Foi </a:t>
            </a:r>
            <a:r>
              <a:rPr lang="pt-BR" dirty="0"/>
              <a:t>um artista gráfico holandês conhecido pelas suas </a:t>
            </a:r>
            <a:r>
              <a:rPr lang="pt-BR" b="1" dirty="0"/>
              <a:t>xilogravuras</a:t>
            </a:r>
            <a:r>
              <a:rPr lang="pt-BR" dirty="0"/>
              <a:t> , </a:t>
            </a:r>
            <a:r>
              <a:rPr lang="pt-BR" b="1" dirty="0"/>
              <a:t>litografias</a:t>
            </a:r>
            <a:r>
              <a:rPr lang="pt-BR" dirty="0"/>
              <a:t> e </a:t>
            </a:r>
            <a:r>
              <a:rPr lang="pt-BR" b="1" dirty="0"/>
              <a:t>meios-tons</a:t>
            </a:r>
            <a:r>
              <a:rPr lang="pt-BR" dirty="0"/>
              <a:t> (</a:t>
            </a:r>
            <a:r>
              <a:rPr lang="pt-BR" i="1" dirty="0" err="1"/>
              <a:t>mezzotints</a:t>
            </a:r>
            <a:r>
              <a:rPr lang="pt-BR" dirty="0"/>
              <a:t>), que tendem a representar construções impossíveis, preenchimento regular do plano, explorações do infinito e as metamorfoses </a:t>
            </a:r>
            <a:r>
              <a:rPr lang="pt-BR" dirty="0" smtClean="0"/>
              <a:t>padrões</a:t>
            </a:r>
            <a:r>
              <a:rPr lang="pt-BR" dirty="0"/>
              <a:t> geométricos entrecruzados que se transformam gradualmente para formas completamente </a:t>
            </a:r>
            <a:r>
              <a:rPr lang="pt-BR" dirty="0" smtClean="0"/>
              <a:t>diferentes.</a:t>
            </a:r>
            <a:r>
              <a:rPr lang="pt-BR" baseline="30000" dirty="0"/>
              <a:t> </a:t>
            </a:r>
            <a:endParaRPr lang="pt-BR" baseline="30000" dirty="0" smtClean="0"/>
          </a:p>
          <a:p>
            <a:r>
              <a:rPr lang="pt-BR" dirty="0" smtClean="0"/>
              <a:t>Ele </a:t>
            </a:r>
            <a:r>
              <a:rPr lang="pt-BR" dirty="0"/>
              <a:t>também era conhecido pela execução de transformações geométricas (</a:t>
            </a:r>
            <a:r>
              <a:rPr lang="pt-BR" b="1" dirty="0"/>
              <a:t>isometrias</a:t>
            </a:r>
            <a:r>
              <a:rPr lang="pt-BR" dirty="0"/>
              <a:t>) nas suas obras.</a:t>
            </a:r>
          </a:p>
        </p:txBody>
      </p:sp>
    </p:spTree>
    <p:extLst>
      <p:ext uri="{BB962C8B-B14F-4D97-AF65-F5344CB8AC3E}">
        <p14:creationId xmlns:p14="http://schemas.microsoft.com/office/powerpoint/2010/main" val="210262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9093" y="609600"/>
            <a:ext cx="11552349" cy="88434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ESCHER E O DESENVOLVIMENTO DAS IMAGENS</a:t>
            </a:r>
            <a:br>
              <a:rPr lang="pt-BR" sz="3200" b="1" dirty="0"/>
            </a:br>
            <a:endParaRPr lang="pt-BR" sz="32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1686" y="1493949"/>
            <a:ext cx="7019566" cy="4869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972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5314" y="3310222"/>
            <a:ext cx="2856066" cy="247049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02276" y="412124"/>
            <a:ext cx="30651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Xilogravura</a:t>
            </a:r>
            <a:r>
              <a:rPr lang="pt-BR" dirty="0"/>
              <a:t> é a técnica de gravura na qual se utiliza madeira como matriz e possibilita a reprodução da imagem gravada sobre o papel ou outro suporte adequado. É um processo muito parecido com um carimbo.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76" y="3277205"/>
            <a:ext cx="2518625" cy="250351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172756" y="412124"/>
            <a:ext cx="34901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Litografia</a:t>
            </a:r>
            <a:r>
              <a:rPr lang="pt-BR" dirty="0"/>
              <a:t> ou litogravura (do grego </a:t>
            </a:r>
            <a:r>
              <a:rPr lang="pt-BR" dirty="0" err="1" smtClean="0"/>
              <a:t>lithos</a:t>
            </a:r>
            <a:r>
              <a:rPr lang="pt-BR" dirty="0"/>
              <a:t>, pedra </a:t>
            </a:r>
            <a:r>
              <a:rPr lang="pt-BR" dirty="0" smtClean="0"/>
              <a:t>e </a:t>
            </a:r>
            <a:r>
              <a:rPr lang="pt-BR" dirty="0"/>
              <a:t>grafia, escrita) é um tipo de gravura que envolve a criação de marcas (ou desenhos) sobre uma matriz (pedra calcária) com um lápis gorduroso. A base dessa técnica é o princípio da repulsão entre água e óleo.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126570" y="412124"/>
            <a:ext cx="36704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Isometria</a:t>
            </a:r>
            <a:r>
              <a:rPr lang="pt-BR" dirty="0"/>
              <a:t> é uma transformação geométrica que, aplicada a uma figura geométrica, mantém as distâncias entre pontos. Ou seja, os segmentos da figura transformada são geometricamente iguais aos da figura original, podendo variar a direção e o sentido. Os ângulos mantêm também a sua amplitude.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8693" y="3326288"/>
            <a:ext cx="2537138" cy="245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4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5612" y="609600"/>
            <a:ext cx="10232908" cy="1356360"/>
          </a:xfrm>
        </p:spPr>
        <p:txBody>
          <a:bodyPr/>
          <a:lstStyle/>
          <a:p>
            <a:r>
              <a:rPr lang="pt-BR" b="1" dirty="0" smtClean="0"/>
              <a:t>PLATÃO</a:t>
            </a:r>
            <a:endParaRPr lang="pt-BR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156" y="1822785"/>
            <a:ext cx="3345119" cy="413999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486399" y="1965960"/>
            <a:ext cx="48166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 filósofo grego dizia que o pensamento é um diálogo silencioso da alma consigo mesma.</a:t>
            </a:r>
          </a:p>
          <a:p>
            <a:r>
              <a:rPr lang="pt-BR" sz="2800" dirty="0" smtClean="0"/>
              <a:t>De acordo com o entendimento de Platão, as palavras seriam apenas instrumentos do pensar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767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608" y="609600"/>
            <a:ext cx="10657912" cy="135636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LUDWIG WITTGENSTEIN</a:t>
            </a:r>
            <a:endParaRPr lang="pt-BR" sz="2800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683" y="1700012"/>
            <a:ext cx="3767102" cy="3767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ixaDeTexto 4"/>
          <p:cNvSpPr txBox="1"/>
          <p:nvPr/>
        </p:nvSpPr>
        <p:spPr>
          <a:xfrm>
            <a:off x="6323526" y="1506071"/>
            <a:ext cx="42886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Esse filósofo austríaco, uma das mentes mais brilhantes do século XX, entre outros, argumenta que a linguagem é parte essencial do pensamento, ou seja o pensamento é, desde o seu nascimento, um ato linguístico, o que quer dizer que é com a linguagem que pensamos, sem a linguagem não haveria pensamento.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4522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07076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POSSIBILIDADES DO USO DA LINGUAGEM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pt-BR" b="1" dirty="0" smtClean="0"/>
              <a:t>CORPORAL          </a:t>
            </a:r>
            <a:r>
              <a:rPr lang="pt-BR" dirty="0" smtClean="0"/>
              <a:t>                                      </a:t>
            </a:r>
            <a:r>
              <a:rPr lang="pt-BR" b="1" dirty="0" smtClean="0"/>
              <a:t>FALADA         </a:t>
            </a:r>
            <a:r>
              <a:rPr lang="pt-BR" dirty="0" smtClean="0"/>
              <a:t>                                        </a:t>
            </a:r>
            <a:r>
              <a:rPr lang="pt-BR" b="1" dirty="0" smtClean="0"/>
              <a:t>ESCRITAS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14" y="2895175"/>
            <a:ext cx="3187317" cy="287109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291" y="2895175"/>
            <a:ext cx="2974287" cy="290707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7720" y="2895174"/>
            <a:ext cx="3701298" cy="32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8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e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80</TotalTime>
  <Words>261</Words>
  <Application>Microsoft Office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3" baseType="lpstr">
      <vt:lpstr>Corbel</vt:lpstr>
      <vt:lpstr>Base</vt:lpstr>
      <vt:lpstr>FILOSOFAR É PENSAR</vt:lpstr>
      <vt:lpstr>O SER HUMANO, UM ANIMAL QUE PENSA!</vt:lpstr>
      <vt:lpstr>Apresentação do PowerPoint</vt:lpstr>
      <vt:lpstr>ESCHER</vt:lpstr>
      <vt:lpstr>ESCHER E O DESENVOLVIMENTO DAS IMAGENS </vt:lpstr>
      <vt:lpstr>Apresentação do PowerPoint</vt:lpstr>
      <vt:lpstr>PLATÃO</vt:lpstr>
      <vt:lpstr>LUDWIG WITTGENSTEIN</vt:lpstr>
      <vt:lpstr>POSSIBILIDADES DO USO DA LINGUAGEM</vt:lpstr>
      <vt:lpstr>LENDO IMAGENS                                                               página 17</vt:lpstr>
      <vt:lpstr>QUESTÕES PARA PENSAR       PÁG. 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FILOSOFAR É PENSAR</dc:title>
  <dc:creator>Pessoal</dc:creator>
  <cp:lastModifiedBy>Pessoal</cp:lastModifiedBy>
  <cp:revision>18</cp:revision>
  <dcterms:created xsi:type="dcterms:W3CDTF">2020-02-27T02:07:17Z</dcterms:created>
  <dcterms:modified xsi:type="dcterms:W3CDTF">2020-03-12T12:56:18Z</dcterms:modified>
</cp:coreProperties>
</file>